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embeddedFontLst>
    <p:embeddedFont>
      <p:font typeface="Noto Sans Symbols" pitchFamily="2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gzyk99LWxDKijQS9yFo/5ZBWOH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customschemas.google.com/relationships/presentationmetadata" Target="metadata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04bb9da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2704bb9da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9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9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9"/>
          <p:cNvSpPr txBox="1"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b" anchorCtr="0">
            <a:normAutofit/>
          </a:bodyPr>
          <a:lstStyle>
            <a:lvl1pPr lv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None/>
              <a:defRPr sz="1800" b="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44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9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9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9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27" name="Google Shape;27;p49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0" i="0" u="none" strike="noStrike" cap="none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2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58"/>
          <p:cNvSpPr txBox="1"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8"/>
          <p:cNvSpPr txBox="1">
            <a:spLocks noGrp="1"/>
          </p:cNvSpPr>
          <p:nvPr>
            <p:ph type="body" idx="1"/>
          </p:nvPr>
        </p:nvSpPr>
        <p:spPr>
          <a:xfrm rot="5400000">
            <a:off x="4672955" y="152760"/>
            <a:ext cx="3997828" cy="779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marL="1828800" lvl="3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marL="2286000" lvl="4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marL="2743200" lvl="5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marL="3200400" lvl="6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marL="3657600" lvl="7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marL="4114800" lvl="8" indent="-33147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>
            <a:endParaRPr/>
          </a:p>
        </p:txBody>
      </p:sp>
      <p:sp>
        <p:nvSpPr>
          <p:cNvPr id="108" name="Google Shape;108;p58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8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8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9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9"/>
          <p:cNvSpPr txBox="1">
            <a:spLocks noGrp="1"/>
          </p:cNvSpPr>
          <p:nvPr>
            <p:ph type="title"/>
          </p:nvPr>
        </p:nvSpPr>
        <p:spPr>
          <a:xfrm rot="5400000">
            <a:off x="7280577" y="2764621"/>
            <a:ext cx="5244126" cy="1326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9"/>
          <p:cNvSpPr txBox="1">
            <a:spLocks noGrp="1"/>
          </p:cNvSpPr>
          <p:nvPr>
            <p:ph type="body" idx="1"/>
          </p:nvPr>
        </p:nvSpPr>
        <p:spPr>
          <a:xfrm rot="5400000">
            <a:off x="3302436" y="276725"/>
            <a:ext cx="5079534" cy="6466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marL="1828800" lvl="3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marL="2286000" lvl="4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marL="2743200" lvl="5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marL="3200400" lvl="6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marL="3657600" lvl="7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marL="4114800" lvl="8" indent="-33147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>
            <a:endParaRPr/>
          </a:p>
        </p:txBody>
      </p:sp>
      <p:sp>
        <p:nvSpPr>
          <p:cNvPr id="117" name="Google Shape;117;p59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9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9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0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0"/>
          <p:cNvSpPr txBox="1"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147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marL="1828800" lvl="3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marL="2286000" lvl="4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marL="2743200" lvl="5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marL="3200400" lvl="6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marL="3657600" lvl="7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marL="4114800" lvl="8" indent="-33147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36" name="Google Shape;36;p50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1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1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1"/>
          <p:cNvSpPr txBox="1"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b" anchorCtr="0">
            <a:normAutofit/>
          </a:bodyPr>
          <a:lstStyle>
            <a:lvl1pPr marL="457200" lvl="0" indent="-2286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44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body" idx="1"/>
          </p:nvPr>
        </p:nvSpPr>
        <p:spPr>
          <a:xfrm>
            <a:off x="2605374" y="2052116"/>
            <a:ext cx="3891960" cy="399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marL="1828800" lvl="3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marL="2286000" lvl="4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marL="2743200" lvl="5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marL="3200400" lvl="6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marL="3657600" lvl="7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marL="4114800" lvl="8" indent="-33147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body" idx="2"/>
          </p:nvPr>
        </p:nvSpPr>
        <p:spPr>
          <a:xfrm>
            <a:off x="6666636" y="2052114"/>
            <a:ext cx="3894222" cy="399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marL="1828800" lvl="3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marL="2286000" lvl="4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marL="2743200" lvl="5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marL="3200400" lvl="6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marL="3657600" lvl="7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marL="4114800" lvl="8" indent="-33147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55" name="Google Shape;55;p52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3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53"/>
          <p:cNvSpPr txBox="1"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80"/>
              <a:buNone/>
              <a:defRPr sz="2200" b="0" cap="none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44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body" idx="2"/>
          </p:nvPr>
        </p:nvSpPr>
        <p:spPr>
          <a:xfrm>
            <a:off x="2609285" y="2851331"/>
            <a:ext cx="3893623" cy="307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marL="1828800" lvl="3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marL="2286000" lvl="4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marL="2743200" lvl="5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marL="3200400" lvl="6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marL="3657600" lvl="7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marL="4114800" lvl="8" indent="-33147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body" idx="3"/>
          </p:nvPr>
        </p:nvSpPr>
        <p:spPr>
          <a:xfrm>
            <a:off x="6666634" y="2052115"/>
            <a:ext cx="3899798" cy="71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80"/>
              <a:buNone/>
              <a:defRPr sz="2200" b="0" cap="none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44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body" idx="4"/>
          </p:nvPr>
        </p:nvSpPr>
        <p:spPr>
          <a:xfrm>
            <a:off x="6666635" y="2851331"/>
            <a:ext cx="3899798" cy="307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marL="1828800" lvl="3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marL="2286000" lvl="4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marL="2743200" lvl="5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marL="3200400" lvl="6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marL="3657600" lvl="7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marL="4114800" lvl="8" indent="-33147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>
            <a:endParaRPr/>
          </a:p>
        </p:txBody>
      </p:sp>
      <p:sp>
        <p:nvSpPr>
          <p:cNvPr id="65" name="Google Shape;65;p53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3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4"/>
          <p:cNvSpPr txBox="1"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4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4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75" name="Google Shape;75;p54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5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6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6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56"/>
          <p:cNvSpPr txBox="1"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6"/>
          <p:cNvSpPr txBox="1">
            <a:spLocks noGrp="1"/>
          </p:cNvSpPr>
          <p:nvPr>
            <p:ph type="body" idx="1"/>
          </p:nvPr>
        </p:nvSpPr>
        <p:spPr>
          <a:xfrm>
            <a:off x="5120154" y="805818"/>
            <a:ext cx="5446278" cy="52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147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marL="1828800" lvl="3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marL="2286000" lvl="4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marL="2743200" lvl="5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marL="3200400" lvl="6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marL="3657600" lvl="7" indent="-33147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marL="4114800" lvl="8" indent="-33147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>
            <a:endParaRPr/>
          </a:p>
        </p:txBody>
      </p:sp>
      <p:sp>
        <p:nvSpPr>
          <p:cNvPr id="88" name="Google Shape;88;p56"/>
          <p:cNvSpPr txBox="1">
            <a:spLocks noGrp="1"/>
          </p:cNvSpPr>
          <p:nvPr>
            <p:ph type="body" idx="2"/>
          </p:nvPr>
        </p:nvSpPr>
        <p:spPr>
          <a:xfrm>
            <a:off x="1970322" y="3186154"/>
            <a:ext cx="2664361" cy="23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8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56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6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6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7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7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7"/>
          <p:cNvSpPr>
            <a:spLocks noGrp="1"/>
          </p:cNvSpPr>
          <p:nvPr>
            <p:ph type="pic" idx="2"/>
          </p:nvPr>
        </p:nvSpPr>
        <p:spPr>
          <a:xfrm>
            <a:off x="6747062" y="3229"/>
            <a:ext cx="4629734" cy="6858000"/>
          </a:xfrm>
          <a:prstGeom prst="rect">
            <a:avLst/>
          </a:prstGeom>
          <a:solidFill>
            <a:schemeClr val="lt1">
              <a:alpha val="9803"/>
            </a:schemeClr>
          </a:solidFill>
          <a:ln>
            <a:noFill/>
          </a:ln>
        </p:spPr>
      </p:sp>
      <p:sp>
        <p:nvSpPr>
          <p:cNvPr id="96" name="Google Shape;96;p57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7"/>
          <p:cNvSpPr txBox="1"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body" idx="1"/>
          </p:nvPr>
        </p:nvSpPr>
        <p:spPr>
          <a:xfrm>
            <a:off x="1970322" y="3182928"/>
            <a:ext cx="3971874" cy="2386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/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8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57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7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7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4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121898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8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861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26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7179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7179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7179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7179" algn="l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ts val="1080"/>
              <a:buFont typeface="Noto Sans Symbols"/>
              <a:buChar char="▪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48"/>
          <p:cNvSpPr txBox="1">
            <a:spLocks noGrp="1"/>
          </p:cNvSpPr>
          <p:nvPr>
            <p:ph type="dt" idx="10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48"/>
          <p:cNvSpPr txBox="1">
            <a:spLocks noGrp="1"/>
          </p:cNvSpPr>
          <p:nvPr>
            <p:ph type="ftr" idx="11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8275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sldNum" idx="12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8" name="Google Shape;18;p48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 txBox="1">
            <a:spLocks noGrp="1"/>
          </p:cNvSpPr>
          <p:nvPr>
            <p:ph type="ctrTitle"/>
          </p:nvPr>
        </p:nvSpPr>
        <p:spPr>
          <a:xfrm>
            <a:off x="1340285" y="2482517"/>
            <a:ext cx="7371696" cy="369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CL" dirty="0"/>
              <a:t>Cuenta publica del Uso de los Recursos y Estado </a:t>
            </a:r>
            <a:r>
              <a:rPr lang="es-CL" dirty="0" err="1"/>
              <a:t>Financiero_</a:t>
            </a:r>
            <a:r>
              <a:rPr lang="es-CL" sz="4400" dirty="0" err="1"/>
              <a:t>FICOM</a:t>
            </a:r>
            <a:r>
              <a:rPr lang="es-CL" dirty="0"/>
              <a:t> 2023</a:t>
            </a:r>
            <a:endParaRPr dirty="0"/>
          </a:p>
        </p:txBody>
      </p:sp>
      <p:sp>
        <p:nvSpPr>
          <p:cNvPr id="125" name="Google Shape;125;p3"/>
          <p:cNvSpPr txBox="1">
            <a:spLocks noGrp="1"/>
          </p:cNvSpPr>
          <p:nvPr>
            <p:ph type="subTitle" idx="1"/>
          </p:nvPr>
        </p:nvSpPr>
        <p:spPr>
          <a:xfrm>
            <a:off x="2692041" y="1067307"/>
            <a:ext cx="5357600" cy="116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b" anchorCtr="0">
            <a:normAutofit/>
          </a:bodyPr>
          <a:lstStyle/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s-CL"/>
              <a:t>KING SCHOOL SAN MIGUEL</a:t>
            </a:r>
            <a:endParaRPr/>
          </a:p>
        </p:txBody>
      </p:sp>
      <p:sp>
        <p:nvSpPr>
          <p:cNvPr id="126" name="Google Shape;126;p3"/>
          <p:cNvSpPr txBox="1"/>
          <p:nvPr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3050088" y="3247465"/>
            <a:ext cx="61001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5663" t="20135" r="4639" b="10523"/>
          <a:stretch/>
        </p:blipFill>
        <p:spPr>
          <a:xfrm>
            <a:off x="576091" y="0"/>
            <a:ext cx="11039818" cy="6864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5886" t="19779" r="4415" b="8736"/>
          <a:stretch/>
        </p:blipFill>
        <p:spPr>
          <a:xfrm>
            <a:off x="895350" y="767862"/>
            <a:ext cx="10401300" cy="6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546" t="18347" r="3298" b="9452"/>
          <a:stretch/>
        </p:blipFill>
        <p:spPr>
          <a:xfrm>
            <a:off x="795127" y="742152"/>
            <a:ext cx="10601746" cy="6630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4488" lvl="0" indent="-23018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94" name="Google Shape;194;p14"/>
          <p:cNvPicPr preferRelativeResize="0"/>
          <p:nvPr/>
        </p:nvPicPr>
        <p:blipFill rotWithShape="1">
          <a:blip r:embed="rId3">
            <a:alphaModFix/>
          </a:blip>
          <a:srcRect l="24511" t="17702" r="3614" b="12058"/>
          <a:stretch/>
        </p:blipFill>
        <p:spPr>
          <a:xfrm>
            <a:off x="949669" y="89210"/>
            <a:ext cx="11060193" cy="6755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769" t="17990" r="3522" b="8022"/>
          <a:stretch/>
        </p:blipFill>
        <p:spPr>
          <a:xfrm>
            <a:off x="1121985" y="78059"/>
            <a:ext cx="10513817" cy="6779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7226" t="19063" r="11118" b="45910"/>
          <a:stretch/>
        </p:blipFill>
        <p:spPr>
          <a:xfrm>
            <a:off x="603476" y="1643063"/>
            <a:ext cx="10985048" cy="390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7"/>
          <p:cNvPicPr preferRelativeResize="0"/>
          <p:nvPr/>
        </p:nvPicPr>
        <p:blipFill rotWithShape="1">
          <a:blip r:embed="rId3">
            <a:alphaModFix/>
          </a:blip>
          <a:srcRect l="26715" t="19411" r="10784" b="49999"/>
          <a:stretch/>
        </p:blipFill>
        <p:spPr>
          <a:xfrm>
            <a:off x="0" y="1204332"/>
            <a:ext cx="12177411" cy="3724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7673" t="19420" r="10893" b="54488"/>
          <a:stretch/>
        </p:blipFill>
        <p:spPr>
          <a:xfrm>
            <a:off x="1030691" y="2050256"/>
            <a:ext cx="10387791" cy="2757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2277271" y="2351771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s-CL" sz="4800"/>
              <a:t>Subvención General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225" t="12575" r="3505" b="4384"/>
          <a:stretch/>
        </p:blipFill>
        <p:spPr>
          <a:xfrm>
            <a:off x="1081242" y="0"/>
            <a:ext cx="9565881" cy="6869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486548" y="269411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s-CL"/>
              <a:t>Estado situación Financiera</a:t>
            </a:r>
            <a:endParaRPr/>
          </a:p>
        </p:txBody>
      </p:sp>
      <p:pic>
        <p:nvPicPr>
          <p:cNvPr id="133" name="Google Shape;133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4112" t="22101" r="15421" b="5016"/>
          <a:stretch/>
        </p:blipFill>
        <p:spPr>
          <a:xfrm>
            <a:off x="2742559" y="1346640"/>
            <a:ext cx="7702320" cy="4979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615" t="13829" r="3704" b="35407"/>
          <a:stretch/>
        </p:blipFill>
        <p:spPr>
          <a:xfrm>
            <a:off x="1039660" y="760955"/>
            <a:ext cx="10344300" cy="4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 txBox="1">
            <a:spLocks noGrp="1"/>
          </p:cNvSpPr>
          <p:nvPr>
            <p:ph type="title"/>
          </p:nvPr>
        </p:nvSpPr>
        <p:spPr>
          <a:xfrm>
            <a:off x="1962050" y="5494224"/>
            <a:ext cx="79584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CL" sz="4800"/>
              <a:t>FICOM</a:t>
            </a:r>
            <a:endParaRPr sz="48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54097"/>
              <a:buFont typeface="Arial"/>
              <a:buNone/>
            </a:pPr>
            <a:endParaRPr sz="1355"/>
          </a:p>
        </p:txBody>
      </p:sp>
      <p:sp>
        <p:nvSpPr>
          <p:cNvPr id="231" name="Google Shape;231;p21"/>
          <p:cNvSpPr txBox="1">
            <a:spLocks noGrp="1"/>
          </p:cNvSpPr>
          <p:nvPr>
            <p:ph type="title"/>
          </p:nvPr>
        </p:nvSpPr>
        <p:spPr>
          <a:xfrm>
            <a:off x="8088950" y="5589650"/>
            <a:ext cx="18315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s-CL" sz="1355"/>
              <a:t>P = Proyectado</a:t>
            </a:r>
            <a:endParaRPr sz="135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s-CL" sz="1355"/>
              <a:t>R = Real</a:t>
            </a:r>
            <a:endParaRPr sz="135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s-CL" sz="1355"/>
              <a:t>D = Diferencia</a:t>
            </a:r>
            <a:endParaRPr sz="1355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420" t="12889" r="3702" b="36032"/>
          <a:stretch/>
        </p:blipFill>
        <p:spPr>
          <a:xfrm>
            <a:off x="999317" y="987304"/>
            <a:ext cx="10411893" cy="4624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615" t="14140" r="3508" b="8543"/>
          <a:stretch/>
        </p:blipFill>
        <p:spPr>
          <a:xfrm>
            <a:off x="1079443" y="112953"/>
            <a:ext cx="10033114" cy="67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420" t="16649" r="2528" b="7517"/>
          <a:stretch/>
        </p:blipFill>
        <p:spPr>
          <a:xfrm>
            <a:off x="966592" y="716496"/>
            <a:ext cx="10258816" cy="6655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616" t="14142" r="3506" b="9083"/>
          <a:stretch/>
        </p:blipFill>
        <p:spPr>
          <a:xfrm>
            <a:off x="1389020" y="125422"/>
            <a:ext cx="9897250" cy="660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5663" t="14774" r="3522" b="43406"/>
          <a:stretch/>
        </p:blipFill>
        <p:spPr>
          <a:xfrm>
            <a:off x="0" y="1312560"/>
            <a:ext cx="12198961" cy="4502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2477993" y="2351771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s-CL" sz="4800"/>
              <a:t>Subvención SEP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5439" t="19419" r="4192" b="33757"/>
          <a:stretch/>
        </p:blipFill>
        <p:spPr>
          <a:xfrm>
            <a:off x="88542" y="744923"/>
            <a:ext cx="12014915" cy="4996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993" t="19420" r="4193" b="7665"/>
          <a:stretch/>
        </p:blipFill>
        <p:spPr>
          <a:xfrm>
            <a:off x="826223" y="742950"/>
            <a:ext cx="10539553" cy="6782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769" t="18347" r="4415" b="8737"/>
          <a:stretch/>
        </p:blipFill>
        <p:spPr>
          <a:xfrm>
            <a:off x="1057275" y="97623"/>
            <a:ext cx="10305283" cy="663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s-CL"/>
              <a:t>Ingresos por subvención</a:t>
            </a:r>
            <a:endParaRPr/>
          </a:p>
        </p:txBody>
      </p:sp>
      <p:pic>
        <p:nvPicPr>
          <p:cNvPr id="139" name="Google Shape;139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26799" y="1554875"/>
            <a:ext cx="6742500" cy="449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992" t="14772" r="4416" b="77363"/>
          <a:stretch/>
        </p:blipFill>
        <p:spPr>
          <a:xfrm>
            <a:off x="585788" y="2380588"/>
            <a:ext cx="10819539" cy="753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2"/>
          <p:cNvPicPr preferRelativeResize="0"/>
          <p:nvPr/>
        </p:nvPicPr>
        <p:blipFill rotWithShape="1">
          <a:blip r:embed="rId3">
            <a:alphaModFix/>
          </a:blip>
          <a:srcRect l="25245" t="15293" r="3982" b="10882"/>
          <a:stretch/>
        </p:blipFill>
        <p:spPr>
          <a:xfrm>
            <a:off x="1042987" y="142096"/>
            <a:ext cx="10301287" cy="6715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3"/>
          <p:cNvPicPr preferRelativeResize="0"/>
          <p:nvPr/>
        </p:nvPicPr>
        <p:blipFill rotWithShape="1">
          <a:blip r:embed="rId3">
            <a:alphaModFix/>
          </a:blip>
          <a:srcRect l="24693" t="15294" r="4718" b="57941"/>
          <a:stretch/>
        </p:blipFill>
        <p:spPr>
          <a:xfrm>
            <a:off x="975794" y="1971675"/>
            <a:ext cx="10400040" cy="2464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4"/>
          <p:cNvPicPr preferRelativeResize="0"/>
          <p:nvPr/>
        </p:nvPicPr>
        <p:blipFill rotWithShape="1">
          <a:blip r:embed="rId3">
            <a:alphaModFix/>
          </a:blip>
          <a:srcRect l="25980" t="15883" r="4718" b="56764"/>
          <a:stretch/>
        </p:blipFill>
        <p:spPr>
          <a:xfrm>
            <a:off x="994601" y="1371601"/>
            <a:ext cx="10483171" cy="2586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 txBox="1">
            <a:spLocks noGrp="1"/>
          </p:cNvSpPr>
          <p:nvPr>
            <p:ph type="title"/>
          </p:nvPr>
        </p:nvSpPr>
        <p:spPr>
          <a:xfrm>
            <a:off x="2477993" y="2351771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s-CL" sz="4800"/>
              <a:t>Subvención PIE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5440" t="15488" r="4639" b="54129"/>
          <a:stretch/>
        </p:blipFill>
        <p:spPr>
          <a:xfrm>
            <a:off x="985838" y="1057275"/>
            <a:ext cx="10417099" cy="282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7"/>
          <p:cNvPicPr preferRelativeResize="0"/>
          <p:nvPr/>
        </p:nvPicPr>
        <p:blipFill rotWithShape="1">
          <a:blip r:embed="rId3">
            <a:alphaModFix/>
          </a:blip>
          <a:srcRect l="25245" t="19705" r="3982" b="10294"/>
          <a:stretch/>
        </p:blipFill>
        <p:spPr>
          <a:xfrm>
            <a:off x="1000125" y="228818"/>
            <a:ext cx="10307661" cy="6372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8"/>
          <p:cNvPicPr preferRelativeResize="0"/>
          <p:nvPr/>
        </p:nvPicPr>
        <p:blipFill rotWithShape="1">
          <a:blip r:embed="rId3">
            <a:alphaModFix/>
          </a:blip>
          <a:srcRect l="25612" t="16176" r="4351" b="23530"/>
          <a:stretch/>
        </p:blipFill>
        <p:spPr>
          <a:xfrm>
            <a:off x="985836" y="785814"/>
            <a:ext cx="10409106" cy="560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9"/>
          <p:cNvPicPr preferRelativeResize="0"/>
          <p:nvPr/>
        </p:nvPicPr>
        <p:blipFill rotWithShape="1">
          <a:blip r:embed="rId3">
            <a:alphaModFix/>
          </a:blip>
          <a:srcRect l="25429" t="15293" r="4167" b="55588"/>
          <a:stretch/>
        </p:blipFill>
        <p:spPr>
          <a:xfrm>
            <a:off x="1042987" y="930591"/>
            <a:ext cx="10358437" cy="2677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"/>
          <p:cNvSpPr txBox="1">
            <a:spLocks noGrp="1"/>
          </p:cNvSpPr>
          <p:nvPr>
            <p:ph type="title"/>
          </p:nvPr>
        </p:nvSpPr>
        <p:spPr>
          <a:xfrm>
            <a:off x="2477993" y="2351771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s-CL" sz="4800"/>
              <a:t>Subvención Pro-Retención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704bb9da5a_0_0"/>
          <p:cNvSpPr txBox="1">
            <a:spLocks noGrp="1"/>
          </p:cNvSpPr>
          <p:nvPr>
            <p:ph type="title"/>
          </p:nvPr>
        </p:nvSpPr>
        <p:spPr>
          <a:xfrm>
            <a:off x="2611808" y="808056"/>
            <a:ext cx="7958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s-CL"/>
              <a:t>Ingresos Subvención General</a:t>
            </a:r>
            <a:endParaRPr/>
          </a:p>
        </p:txBody>
      </p:sp>
      <p:pic>
        <p:nvPicPr>
          <p:cNvPr id="145" name="Google Shape;145;g2704bb9da5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050" y="1529156"/>
            <a:ext cx="8395153" cy="4667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1"/>
          <p:cNvPicPr preferRelativeResize="0"/>
          <p:nvPr/>
        </p:nvPicPr>
        <p:blipFill rotWithShape="1">
          <a:blip r:embed="rId3">
            <a:alphaModFix/>
          </a:blip>
          <a:srcRect l="25981" t="14706" r="4901" b="62941"/>
          <a:stretch/>
        </p:blipFill>
        <p:spPr>
          <a:xfrm>
            <a:off x="81209" y="1914525"/>
            <a:ext cx="12087227" cy="244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2"/>
          <p:cNvPicPr preferRelativeResize="0"/>
          <p:nvPr/>
        </p:nvPicPr>
        <p:blipFill rotWithShape="1">
          <a:blip r:embed="rId3">
            <a:alphaModFix/>
          </a:blip>
          <a:srcRect l="25429" t="15293" r="4167" b="40881"/>
          <a:stretch/>
        </p:blipFill>
        <p:spPr>
          <a:xfrm>
            <a:off x="107110" y="1229843"/>
            <a:ext cx="12084890" cy="4701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3"/>
          <p:cNvPicPr preferRelativeResize="0"/>
          <p:nvPr/>
        </p:nvPicPr>
        <p:blipFill rotWithShape="1">
          <a:blip r:embed="rId3">
            <a:alphaModFix/>
          </a:blip>
          <a:srcRect l="27818" t="20292" r="11151" b="55295"/>
          <a:stretch/>
        </p:blipFill>
        <p:spPr>
          <a:xfrm>
            <a:off x="28572" y="1985962"/>
            <a:ext cx="12172953" cy="304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4"/>
          <p:cNvSpPr txBox="1">
            <a:spLocks noGrp="1"/>
          </p:cNvSpPr>
          <p:nvPr>
            <p:ph type="title"/>
          </p:nvPr>
        </p:nvSpPr>
        <p:spPr>
          <a:xfrm>
            <a:off x="2477993" y="2351771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s-CL" sz="4800"/>
              <a:t>Subvención Mantenimiento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5"/>
          <p:cNvPicPr preferRelativeResize="0"/>
          <p:nvPr/>
        </p:nvPicPr>
        <p:blipFill rotWithShape="1">
          <a:blip r:embed="rId3">
            <a:alphaModFix/>
          </a:blip>
          <a:srcRect l="25981" t="19706" r="4901" b="57942"/>
          <a:stretch/>
        </p:blipFill>
        <p:spPr>
          <a:xfrm>
            <a:off x="0" y="1443039"/>
            <a:ext cx="12145874" cy="225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6"/>
          <p:cNvPicPr preferRelativeResize="0"/>
          <p:nvPr/>
        </p:nvPicPr>
        <p:blipFill rotWithShape="1">
          <a:blip r:embed="rId3">
            <a:alphaModFix/>
          </a:blip>
          <a:srcRect l="25944" t="19813" r="4903" b="47590"/>
          <a:stretch/>
        </p:blipFill>
        <p:spPr>
          <a:xfrm>
            <a:off x="24816" y="1215483"/>
            <a:ext cx="12112424" cy="3568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7"/>
          <p:cNvPicPr preferRelativeResize="0"/>
          <p:nvPr/>
        </p:nvPicPr>
        <p:blipFill rotWithShape="1">
          <a:blip r:embed="rId3">
            <a:alphaModFix/>
          </a:blip>
          <a:srcRect l="25945" t="19584" r="4759" b="56313"/>
          <a:stretch/>
        </p:blipFill>
        <p:spPr>
          <a:xfrm>
            <a:off x="71370" y="1416205"/>
            <a:ext cx="12003161" cy="2609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 txBox="1"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s-CL"/>
              <a:t>Egresos por subvención</a:t>
            </a:r>
            <a:endParaRPr/>
          </a:p>
        </p:txBody>
      </p:sp>
      <p:pic>
        <p:nvPicPr>
          <p:cNvPr id="151" name="Google Shape;151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10173" y="1543777"/>
            <a:ext cx="6759300" cy="450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</a:pPr>
            <a:r>
              <a:rPr lang="es-CL"/>
              <a:t>Ingresos vs Egresos</a:t>
            </a:r>
            <a:endParaRPr/>
          </a:p>
        </p:txBody>
      </p:sp>
      <p:pic>
        <p:nvPicPr>
          <p:cNvPr id="157" name="Google Shape;157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73475" y="2052638"/>
            <a:ext cx="5995987" cy="399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993" t="16203" r="4193" b="10523"/>
          <a:stretch/>
        </p:blipFill>
        <p:spPr>
          <a:xfrm>
            <a:off x="1514476" y="0"/>
            <a:ext cx="106048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5886" t="19420" r="4639" b="10880"/>
          <a:stretch/>
        </p:blipFill>
        <p:spPr>
          <a:xfrm>
            <a:off x="928688" y="0"/>
            <a:ext cx="10758488" cy="6745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5886" t="20135" r="4415" b="52343"/>
          <a:stretch/>
        </p:blipFill>
        <p:spPr>
          <a:xfrm>
            <a:off x="0" y="885825"/>
            <a:ext cx="11925779" cy="29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55</Words>
  <Application>Microsoft Macintosh PowerPoint</Application>
  <PresentationFormat>Panorámica</PresentationFormat>
  <Paragraphs>19</Paragraphs>
  <Slides>46</Slides>
  <Notes>46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Calibri</vt:lpstr>
      <vt:lpstr>Arial</vt:lpstr>
      <vt:lpstr>Noto Sans Symbols</vt:lpstr>
      <vt:lpstr>Madison</vt:lpstr>
      <vt:lpstr>Cuenta publica del Uso de los Recursos y Estado Financiero_FICOM 2023</vt:lpstr>
      <vt:lpstr>Estado situación Financiera</vt:lpstr>
      <vt:lpstr>Ingresos por subvención</vt:lpstr>
      <vt:lpstr>Ingresos Subvención General</vt:lpstr>
      <vt:lpstr>Egresos por subvención</vt:lpstr>
      <vt:lpstr>Ingresos vs Egresos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Subvención General</vt:lpstr>
      <vt:lpstr>Presentación de PowerPoint</vt:lpstr>
      <vt:lpstr>FICOM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Subvención SEP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Subvención PIE</vt:lpstr>
      <vt:lpstr>Presentación de PowerPoint</vt:lpstr>
      <vt:lpstr>Presentación de PowerPoint</vt:lpstr>
      <vt:lpstr>Presentación de PowerPoint</vt:lpstr>
      <vt:lpstr>Presentación de PowerPoint</vt:lpstr>
      <vt:lpstr>Subvención Pro-Retención</vt:lpstr>
      <vt:lpstr>Presentación de PowerPoint</vt:lpstr>
      <vt:lpstr>Presentación de PowerPoint</vt:lpstr>
      <vt:lpstr>Presentación de PowerPoint</vt:lpstr>
      <vt:lpstr>Subvención Mantenimiento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Cheryl Serrano</dc:creator>
  <cp:lastModifiedBy>Cheryl Serrano</cp:lastModifiedBy>
  <cp:revision>2</cp:revision>
  <dcterms:created xsi:type="dcterms:W3CDTF">2024-04-23T02:25:17Z</dcterms:created>
  <dcterms:modified xsi:type="dcterms:W3CDTF">2024-05-07T02:12:10Z</dcterms:modified>
</cp:coreProperties>
</file>